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33" r:id="rId3"/>
    <p:sldId id="290" r:id="rId4"/>
    <p:sldId id="331" r:id="rId5"/>
    <p:sldId id="256" r:id="rId6"/>
    <p:sldId id="329" r:id="rId7"/>
    <p:sldId id="257" r:id="rId8"/>
    <p:sldId id="274" r:id="rId9"/>
    <p:sldId id="275" r:id="rId10"/>
    <p:sldId id="294" r:id="rId11"/>
    <p:sldId id="326" r:id="rId12"/>
    <p:sldId id="279" r:id="rId13"/>
    <p:sldId id="276" r:id="rId14"/>
    <p:sldId id="280" r:id="rId15"/>
    <p:sldId id="317" r:id="rId16"/>
    <p:sldId id="316" r:id="rId17"/>
    <p:sldId id="281" r:id="rId18"/>
    <p:sldId id="311" r:id="rId19"/>
    <p:sldId id="330" r:id="rId20"/>
    <p:sldId id="283" r:id="rId21"/>
    <p:sldId id="332" r:id="rId22"/>
    <p:sldId id="309" r:id="rId23"/>
    <p:sldId id="324" r:id="rId24"/>
    <p:sldId id="272" r:id="rId25"/>
    <p:sldId id="334" r:id="rId26"/>
    <p:sldId id="273" r:id="rId27"/>
    <p:sldId id="338" r:id="rId28"/>
    <p:sldId id="339" r:id="rId29"/>
    <p:sldId id="342" r:id="rId30"/>
    <p:sldId id="343" r:id="rId31"/>
    <p:sldId id="341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13F10-0C84-4A59-A9B3-139C26A0EE2F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7262E-3DD3-4EA9-B864-37C06FFD14F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D3D6-D53D-45AF-AB9B-2075548992E2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0CA-F5EC-440C-A32B-F74EC75ABD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D3D6-D53D-45AF-AB9B-2075548992E2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0CA-F5EC-440C-A32B-F74EC75ABD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D3D6-D53D-45AF-AB9B-2075548992E2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0CA-F5EC-440C-A32B-F74EC75ABD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33E625-7612-4F32-8BBC-6118626A7EAA}" type="datetimeFigureOut">
              <a:rPr lang="en-US"/>
              <a:pPr>
                <a:defRPr/>
              </a:pPr>
              <a:t>12/10/2012</a:t>
            </a:fld>
            <a:endParaRPr lang="en-US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BDDC3"/>
              </a:solidFill>
            </a:endParaRPr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33D681-9971-40A9-AFE8-489B8C8B1F13}" type="slidenum">
              <a:rPr lang="en-US">
                <a:solidFill>
                  <a:srgbClr val="EBDDC3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353D3-0155-4FC6-AEE9-532D224231EE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12/10/2012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EF602-DFB5-4BA3-AE12-20BDE59BC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B998-85E7-4B80-8330-493DC35A15DE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12/10/2012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2678D9-D2B0-4F88-AAC8-E95D516D2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DBF2BE-1B8C-4FA5-A9DA-C58D6E347FF1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12/10/2012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4CEA49-0A48-41A9-A34E-3045D4107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296041-A1D3-422B-AAF8-F038BE7DD5BD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12/10/2012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AC5F75-4044-4BAB-B886-986CDE623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0F90-6E67-4FBD-B53B-E7C344871B66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12/10/2012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9FBD-A6A7-40F9-95E0-DBDB94B48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2C6E5-3FD5-4A7A-9EE7-9BF7B7417D4B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12/10/2012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1F72F4-B818-4A65-A86B-5BCCDFB89843}" type="slidenum">
              <a:rPr lang="en-US">
                <a:solidFill>
                  <a:srgbClr val="775F5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FFD8-68DB-4629-9600-ED6A44D85E5A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12/10/2012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F295-58A6-4975-BBD4-FAA0537DF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D3D6-D53D-45AF-AB9B-2075548992E2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0CA-F5EC-440C-A32B-F74EC75ABD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9473AC0-D38E-4CDE-B34F-FF34364B9602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12/10/2012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67F888DA-9B1C-457C-BDE5-5180629B5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AE899-3440-44E2-A3DE-5A2C0C37C867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12/10/2012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CD21-13F5-44FD-B2EF-2F69728B6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716A-E30E-4EB7-8917-538073089695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12/10/2012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84CAB-F8C9-456F-805A-619900F3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D3D6-D53D-45AF-AB9B-2075548992E2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0CA-F5EC-440C-A32B-F74EC75ABD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D3D6-D53D-45AF-AB9B-2075548992E2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0CA-F5EC-440C-A32B-F74EC75ABD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D3D6-D53D-45AF-AB9B-2075548992E2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0CA-F5EC-440C-A32B-F74EC75ABD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D3D6-D53D-45AF-AB9B-2075548992E2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0CA-F5EC-440C-A32B-F74EC75ABD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D3D6-D53D-45AF-AB9B-2075548992E2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0CA-F5EC-440C-A32B-F74EC75ABD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D3D6-D53D-45AF-AB9B-2075548992E2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0CA-F5EC-440C-A32B-F74EC75ABD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DD3D6-D53D-45AF-AB9B-2075548992E2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6B0CA-F5EC-440C-A32B-F74EC75ABDE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DD3D6-D53D-45AF-AB9B-2075548992E2}" type="datetimeFigureOut">
              <a:rPr lang="pl-PL" smtClean="0"/>
              <a:pPr/>
              <a:t>2012-12-10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6B0CA-F5EC-440C-A32B-F74EC75ABDE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7A55F30-A0FD-4E6B-B6E6-F03FC45111EE}" type="datetimeFigureOut">
              <a:rPr lang="en-US">
                <a:solidFill>
                  <a:srgbClr val="775F55"/>
                </a:solidFill>
              </a:rPr>
              <a:pPr>
                <a:defRPr/>
              </a:pPr>
              <a:t>12/10/2012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E17E9D1-C80E-49C9-BB14-2A898A0EF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10" Type="http://schemas.openxmlformats.org/officeDocument/2006/relationships/image" Target="../media/image40.emf"/><Relationship Id="rId4" Type="http://schemas.openxmlformats.org/officeDocument/2006/relationships/image" Target="../media/image34.emf"/><Relationship Id="rId9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polska.pl/?page=138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kits.pl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modelewska@przeglad-its.pl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83568" y="2636912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Architektura Inteligentnych Systemów Transportowych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Sesja 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79512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Architektury krajowe</a:t>
            </a:r>
          </a:p>
        </p:txBody>
      </p:sp>
      <p:sp>
        <p:nvSpPr>
          <p:cNvPr id="9" name="Prostokąt 8"/>
          <p:cNvSpPr/>
          <p:nvPr/>
        </p:nvSpPr>
        <p:spPr>
          <a:xfrm>
            <a:off x="611560" y="1988840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ARTIST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ACTIF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 err="1" smtClean="0">
                <a:solidFill>
                  <a:schemeClr val="bg1"/>
                </a:solidFill>
              </a:rPr>
              <a:t>TelemArk</a:t>
            </a:r>
            <a:endParaRPr lang="pl-PL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TEAM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NARTIS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000" dirty="0" err="1" smtClean="0">
                <a:solidFill>
                  <a:schemeClr val="bg1"/>
                </a:solidFill>
              </a:rPr>
              <a:t>TTS-A</a:t>
            </a:r>
            <a:endParaRPr lang="pl-PL" sz="20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412776"/>
            <a:ext cx="48196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357188" y="285750"/>
            <a:ext cx="8229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Calibri" pitchFamily="34" charset="0"/>
              </a:rPr>
              <a:t>Rodzaje Architektur ITS</a:t>
            </a:r>
            <a:endParaRPr lang="pl-PL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Obraz 7" descr="scenariuszeWdrozenZFRAM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500174"/>
            <a:ext cx="6423825" cy="4643470"/>
          </a:xfrm>
          <a:prstGeom prst="rect">
            <a:avLst/>
          </a:prstGeom>
        </p:spPr>
      </p:pic>
      <p:cxnSp>
        <p:nvCxnSpPr>
          <p:cNvPr id="10" name="Łącznik prosty 9"/>
          <p:cNvCxnSpPr/>
          <p:nvPr/>
        </p:nvCxnSpPr>
        <p:spPr>
          <a:xfrm>
            <a:off x="571472" y="2428868"/>
            <a:ext cx="7429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/>
          <p:cNvCxnSpPr/>
          <p:nvPr/>
        </p:nvCxnSpPr>
        <p:spPr>
          <a:xfrm>
            <a:off x="285720" y="3929066"/>
            <a:ext cx="7429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6000760" y="1500175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Wysokiego poziomu (ramowa)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072199" y="2643182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Średniego poziomu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143636" y="392906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Niskiego poziomu</a:t>
            </a:r>
            <a:endParaRPr lang="pl-PL" sz="2000" dirty="0">
              <a:solidFill>
                <a:schemeClr val="bg1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Sesja II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2F740-149D-40C0-A2B2-7FCA0BA4E74B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0" y="285729"/>
            <a:ext cx="8229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Calibri" pitchFamily="34" charset="0"/>
              </a:rPr>
              <a:t>Perspektywy Architektury</a:t>
            </a:r>
            <a:endParaRPr lang="pl-PL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Obraz 3" descr="część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59937">
            <a:off x="442054" y="2311213"/>
            <a:ext cx="3210428" cy="3671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6562">
            <a:off x="3626659" y="1598467"/>
            <a:ext cx="5313551" cy="2997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pole tekstowe 10"/>
          <p:cNvSpPr txBox="1"/>
          <p:nvPr/>
        </p:nvSpPr>
        <p:spPr>
          <a:xfrm>
            <a:off x="8172400" y="1340770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solidFill>
                  <a:schemeClr val="bg1"/>
                </a:solidFill>
              </a:rPr>
              <a:t>*</a:t>
            </a:r>
            <a:endParaRPr lang="pl-PL" sz="6000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Sesja II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2F740-149D-40C0-A2B2-7FCA0BA4E74B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57188" y="285750"/>
            <a:ext cx="8229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Calibri" pitchFamily="34" charset="0"/>
              </a:rPr>
              <a:t>Proces Tworzenia Architektury ITS</a:t>
            </a:r>
            <a:endParaRPr lang="pl-PL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1196752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000" dirty="0" smtClean="0">
                <a:solidFill>
                  <a:schemeClr val="bg1"/>
                </a:solidFill>
              </a:rPr>
              <a:t>Określenie potrzeb </a:t>
            </a:r>
            <a:r>
              <a:rPr lang="pl-PL" sz="2000" dirty="0" err="1" smtClean="0">
                <a:solidFill>
                  <a:schemeClr val="bg1"/>
                </a:solidFill>
              </a:rPr>
              <a:t>interesariuszy</a:t>
            </a: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000" dirty="0" smtClean="0">
                <a:solidFill>
                  <a:schemeClr val="bg1"/>
                </a:solidFill>
              </a:rPr>
              <a:t>Określenie niezbędnych funkcji</a:t>
            </a: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971600" y="1700809"/>
          <a:ext cx="7488832" cy="840904"/>
        </p:xfrm>
        <a:graphic>
          <a:graphicData uri="http://schemas.openxmlformats.org/drawingml/2006/table">
            <a:tbl>
              <a:tblPr>
                <a:effectLst>
                  <a:outerShdw blurRad="50800" dist="25000" dir="5400000" rotWithShape="0">
                    <a:srgbClr val="000000">
                      <a:alpha val="40000"/>
                    </a:srgbClr>
                  </a:outerShdw>
                  <a:reflection blurRad="6350" stA="52000" endA="300" endPos="35000" dir="5400000" sy="-100000" algn="bl" rotWithShape="0"/>
                </a:effectLst>
                <a:tableStyleId>{3C2FFA5D-87B4-456A-9821-1D502468CF0F}</a:tableStyleId>
              </a:tblPr>
              <a:tblGrid>
                <a:gridCol w="904039"/>
                <a:gridCol w="6584793"/>
              </a:tblGrid>
              <a:tr h="195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/>
                        <a:t>Nr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/>
                        <a:t>Opis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7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/>
                        <a:t>10.1.6.1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600" dirty="0"/>
                        <a:t>System musi być w stanie wybierać te pojazdy, które wymagają udzielenia priorytetu i wysyłają żądanie do Centrum Zarządzania Ruchem</a:t>
                      </a:r>
                      <a:endParaRPr lang="pl-PL" sz="1400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899592" y="3212976"/>
          <a:ext cx="7416824" cy="2606040"/>
        </p:xfrm>
        <a:graphic>
          <a:graphicData uri="http://schemas.openxmlformats.org/drawingml/2006/table">
            <a:tbl>
              <a:tblPr>
                <a:effectLst>
                  <a:outerShdw blurRad="50800" dist="25000" dir="5400000" rotWithShape="0">
                    <a:srgbClr val="000000">
                      <a:alpha val="40000"/>
                    </a:srgbClr>
                  </a:outerShdw>
                  <a:reflection blurRad="6350" stA="52000" endA="300" endPos="35000" dir="5400000" sy="-100000" algn="bl" rotWithShape="0"/>
                </a:effectLst>
                <a:tableStyleId>{3C2FFA5D-87B4-456A-9821-1D502468CF0F}</a:tableStyleId>
              </a:tblPr>
              <a:tblGrid>
                <a:gridCol w="936104"/>
                <a:gridCol w="6480720"/>
              </a:tblGrid>
              <a:tr h="6515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/>
                        <a:t>Nr i nazwa</a:t>
                      </a:r>
                      <a:endParaRPr lang="pl-PL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19" marR="6811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/>
                        <a:t>4.4.6 Request Vehicle Priority</a:t>
                      </a:r>
                      <a:endParaRPr lang="pl-PL" sz="120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19" marR="68119" marT="0" marB="0"/>
                </a:tc>
              </a:tr>
              <a:tr h="19545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/>
                        <a:t>Opis</a:t>
                      </a:r>
                      <a:endParaRPr lang="pl-PL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19" marR="6811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400" dirty="0"/>
                        <a:t>Funkcja musi żądać priorytetu dla pojazdów transportu publicznego, które spełniają kryteria określone przez operatora Transportu Publicznego. Żądanie musi następować z wykorzystaniem predykcji czasu przybycia pojazdu do danego punktu umieszczonego wzdłuż drogi . Funkcja musi wysyłać żądanie priorytetu do obszaru funkcjonalnego zarządzania ruchem  nr 3. </a:t>
                      </a:r>
                      <a:endParaRPr lang="pl-PL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119" marR="68119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1"/>
            <a:ext cx="5544616" cy="352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6487161"/>
          <a:ext cx="9144000" cy="64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1760"/>
                <a:gridCol w="5184576"/>
                <a:gridCol w="1547664"/>
              </a:tblGrid>
              <a:tr h="64008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Interoperacyjność:</a:t>
                      </a:r>
                      <a:r>
                        <a:rPr lang="pl-PL" sz="1800" baseline="0" dirty="0" smtClean="0"/>
                        <a:t> Architektura i Standardy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0430"/>
                <a:gridCol w="5643570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Proces</a:t>
                      </a:r>
                      <a:r>
                        <a:rPr lang="pl-PL" sz="1800" baseline="0" dirty="0" smtClean="0"/>
                        <a:t> tworzenia Architektury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2F740-149D-40C0-A2B2-7FCA0BA4E74B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57188" y="285750"/>
            <a:ext cx="50069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Proces Tworzenia Architektury ITS</a:t>
            </a:r>
            <a:endParaRPr lang="pl-P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1196753"/>
            <a:ext cx="8286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l-PL" sz="2000" dirty="0" smtClean="0">
                <a:solidFill>
                  <a:schemeClr val="bg1"/>
                </a:solidFill>
              </a:rPr>
              <a:t>3. Określenie fizycznych lokalizacji</a:t>
            </a:r>
          </a:p>
          <a:p>
            <a:pPr marL="457200" indent="-457200"/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/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/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/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0290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6487161"/>
          <a:ext cx="9144000" cy="64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1760"/>
                <a:gridCol w="5184576"/>
                <a:gridCol w="1547664"/>
              </a:tblGrid>
              <a:tr h="64008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Interoperacyjność:</a:t>
                      </a:r>
                      <a:r>
                        <a:rPr lang="pl-PL" sz="1800" baseline="0" dirty="0" smtClean="0"/>
                        <a:t> Architektura i Standardy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19872"/>
                <a:gridCol w="5724128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Proces</a:t>
                      </a:r>
                      <a:r>
                        <a:rPr lang="pl-PL" sz="1800" baseline="0" dirty="0" smtClean="0"/>
                        <a:t> tworzenia Architektury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2F740-149D-40C0-A2B2-7FCA0BA4E74B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6487161"/>
          <a:ext cx="9144000" cy="64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1760"/>
                <a:gridCol w="5184576"/>
                <a:gridCol w="1547664"/>
              </a:tblGrid>
              <a:tr h="64008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Interoperacyjność:</a:t>
                      </a:r>
                      <a:r>
                        <a:rPr lang="pl-PL" sz="1800" baseline="0" dirty="0" smtClean="0"/>
                        <a:t> Architektura i Standardy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91880"/>
                <a:gridCol w="5652120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Proces</a:t>
                      </a:r>
                      <a:r>
                        <a:rPr lang="pl-PL" sz="1800" baseline="0" dirty="0" smtClean="0"/>
                        <a:t> tworzenia Architektury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485900"/>
            <a:ext cx="4762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/>
          </p:cNvSpPr>
          <p:nvPr/>
        </p:nvSpPr>
        <p:spPr bwMode="auto">
          <a:xfrm>
            <a:off x="357188" y="285750"/>
            <a:ext cx="50069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Fizyczny punkt widzenia/perspektywa</a:t>
            </a:r>
            <a:endParaRPr lang="pl-PL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2F740-149D-40C0-A2B2-7FCA0BA4E74B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357188" y="285750"/>
            <a:ext cx="8229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1196753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pl-PL" sz="2000" dirty="0" smtClean="0">
                <a:solidFill>
                  <a:schemeClr val="bg1"/>
                </a:solidFill>
              </a:rPr>
              <a:t>4. Określenie wymagań komunikacyjnych pomiędzy modułami</a:t>
            </a: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725144"/>
            <a:ext cx="53054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6487161"/>
          <a:ext cx="9144000" cy="64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1760"/>
                <a:gridCol w="5184576"/>
                <a:gridCol w="1547664"/>
              </a:tblGrid>
              <a:tr h="64008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Interoperacyjność:</a:t>
                      </a:r>
                      <a:r>
                        <a:rPr lang="pl-PL" sz="1800" baseline="0" dirty="0" smtClean="0"/>
                        <a:t> Architektura i Standardy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0430"/>
                <a:gridCol w="5643570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Proces tworzenia</a:t>
                      </a:r>
                      <a:r>
                        <a:rPr lang="pl-PL" sz="1800" baseline="0" dirty="0" smtClean="0"/>
                        <a:t> Architektury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40290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trzałka w prawo 14"/>
          <p:cNvSpPr/>
          <p:nvPr/>
        </p:nvSpPr>
        <p:spPr>
          <a:xfrm rot="13176175">
            <a:off x="5116966" y="3609986"/>
            <a:ext cx="1296144" cy="8209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19872"/>
                <a:gridCol w="5724128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Proces</a:t>
                      </a:r>
                      <a:r>
                        <a:rPr lang="pl-PL" sz="1800" baseline="0" dirty="0" smtClean="0"/>
                        <a:t> tworzenia Architektury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6672"/>
            <a:ext cx="48958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/>
          </p:cNvSpPr>
          <p:nvPr/>
        </p:nvSpPr>
        <p:spPr bwMode="auto">
          <a:xfrm>
            <a:off x="357188" y="285750"/>
            <a:ext cx="50069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Perspektywy Architektury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2F740-149D-40C0-A2B2-7FCA0BA4E74B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91880"/>
                <a:gridCol w="5652120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Proces</a:t>
                      </a:r>
                      <a:r>
                        <a:rPr lang="pl-PL" sz="1800" baseline="0" dirty="0" smtClean="0"/>
                        <a:t> tworzenia Architektury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112" y="1916832"/>
            <a:ext cx="2676525" cy="3506788"/>
          </a:xfrm>
          <a:prstGeom prst="rect">
            <a:avLst/>
          </a:prstGeom>
          <a:noFill/>
        </p:spPr>
      </p:pic>
      <p:sp>
        <p:nvSpPr>
          <p:cNvPr id="19" name="Title 1"/>
          <p:cNvSpPr>
            <a:spLocks/>
          </p:cNvSpPr>
          <p:nvPr/>
        </p:nvSpPr>
        <p:spPr bwMode="auto">
          <a:xfrm>
            <a:off x="251520" y="548680"/>
            <a:ext cx="644706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Interfejsy z innymi rodzajami transportu</a:t>
            </a:r>
            <a:endParaRPr lang="pl-P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Title 1"/>
          <p:cNvSpPr>
            <a:spLocks/>
          </p:cNvSpPr>
          <p:nvPr/>
        </p:nvSpPr>
        <p:spPr bwMode="auto">
          <a:xfrm>
            <a:off x="251520" y="3140968"/>
            <a:ext cx="529208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Najlepszy możliwy sposób to rozszerzenie Architektury FRAME o „punkty styku”</a:t>
            </a:r>
            <a:endParaRPr lang="pl-PL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2F740-149D-40C0-A2B2-7FCA0BA4E74B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357188" y="285750"/>
            <a:ext cx="255862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UML 2 – interfejsy</a:t>
            </a:r>
            <a:endParaRPr lang="pl-P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Obraz 11" descr="Perspektywa operator -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214423"/>
            <a:ext cx="5828701" cy="3976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az 12" descr="Funkcjonal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5274">
            <a:off x="3769084" y="1726801"/>
            <a:ext cx="5018779" cy="3209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Obraz 13" descr="Model wdrozen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5" y="1857365"/>
            <a:ext cx="4429156" cy="3945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Obraz 14" descr="Interfejs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00109"/>
            <a:ext cx="9144000" cy="2130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Obraz 15" descr="Interfejsy Specyfikacj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2857497"/>
            <a:ext cx="6215075" cy="3781766"/>
          </a:xfrm>
          <a:prstGeom prst="rect">
            <a:avLst/>
          </a:prstGeom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91880"/>
                <a:gridCol w="5652120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Proces</a:t>
                      </a:r>
                      <a:r>
                        <a:rPr lang="pl-PL" sz="1800" baseline="0" dirty="0" smtClean="0"/>
                        <a:t> tworzenia Architektury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4664"/>
            <a:ext cx="3024336" cy="181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5488" y="2276872"/>
            <a:ext cx="4608512" cy="237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797152"/>
            <a:ext cx="3960440" cy="16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140968"/>
            <a:ext cx="4176464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2F740-149D-40C0-A2B2-7FCA0BA4E74B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91880"/>
                <a:gridCol w="5652120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Proces</a:t>
                      </a:r>
                      <a:r>
                        <a:rPr lang="pl-PL" sz="1800" baseline="0" dirty="0" smtClean="0"/>
                        <a:t> tworzenia Architektury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9" name="Title 1"/>
          <p:cNvSpPr>
            <a:spLocks/>
          </p:cNvSpPr>
          <p:nvPr/>
        </p:nvSpPr>
        <p:spPr bwMode="auto">
          <a:xfrm>
            <a:off x="251520" y="548680"/>
            <a:ext cx="7632848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dirty="0" err="1" smtClean="0">
                <a:solidFill>
                  <a:schemeClr val="bg1"/>
                </a:solidFill>
                <a:latin typeface="Calibri" pitchFamily="34" charset="0"/>
              </a:rPr>
              <a:t>European</a:t>
            </a:r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 Air </a:t>
            </a:r>
            <a:r>
              <a:rPr lang="pl-PL" sz="2400" dirty="0" err="1" smtClean="0">
                <a:solidFill>
                  <a:schemeClr val="bg1"/>
                </a:solidFill>
                <a:latin typeface="Calibri" pitchFamily="34" charset="0"/>
              </a:rPr>
              <a:t>Traffic</a:t>
            </a:r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 Management System – projekt SEASAR (</a:t>
            </a:r>
            <a:r>
              <a:rPr lang="pl-PL" sz="2400" dirty="0" err="1" smtClean="0">
                <a:solidFill>
                  <a:schemeClr val="bg1"/>
                </a:solidFill>
                <a:latin typeface="Calibri" pitchFamily="34" charset="0"/>
              </a:rPr>
              <a:t>Masterplan</a:t>
            </a:r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 2009)</a:t>
            </a:r>
            <a:endParaRPr lang="pl-P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72485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74199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340768"/>
            <a:ext cx="792088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2F740-149D-40C0-A2B2-7FCA0BA4E74B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179512" y="332656"/>
            <a:ext cx="45748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Narzędzia </a:t>
            </a:r>
            <a:r>
              <a:rPr lang="pl-PL" sz="2400" dirty="0" err="1" smtClean="0">
                <a:solidFill>
                  <a:schemeClr val="bg1"/>
                </a:solidFill>
                <a:latin typeface="Calibri" pitchFamily="34" charset="0"/>
              </a:rPr>
              <a:t>Case</a:t>
            </a:r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 – </a:t>
            </a:r>
            <a:r>
              <a:rPr lang="pl-PL" sz="2400" dirty="0" err="1" smtClean="0">
                <a:solidFill>
                  <a:schemeClr val="bg1"/>
                </a:solidFill>
                <a:latin typeface="Calibri" pitchFamily="34" charset="0"/>
              </a:rPr>
              <a:t>Selection</a:t>
            </a:r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400" dirty="0" err="1" smtClean="0">
                <a:solidFill>
                  <a:schemeClr val="bg1"/>
                </a:solidFill>
                <a:latin typeface="Calibri" pitchFamily="34" charset="0"/>
              </a:rPr>
              <a:t>Tool</a:t>
            </a:r>
            <a:endParaRPr lang="pl-P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67544" y="1196753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pl-PL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Interoperacyjność:</a:t>
                      </a:r>
                      <a:r>
                        <a:rPr lang="pl-PL" sz="1800" baseline="0" dirty="0" smtClean="0"/>
                        <a:t> Architektura i Standardy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91880"/>
                <a:gridCol w="5652120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Proces</a:t>
                      </a:r>
                      <a:r>
                        <a:rPr lang="pl-PL" sz="1800" baseline="0" dirty="0" smtClean="0"/>
                        <a:t> tworzenia Architektury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368019" cy="498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Normalizacja</a:t>
                      </a:r>
                      <a:r>
                        <a:rPr lang="pl-PL" sz="1800" baseline="0" dirty="0" smtClean="0"/>
                        <a:t> i standardy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179512" y="1556792"/>
            <a:ext cx="87717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CEN  (http://www.cen.eu/cen/Sectors/Sectors/ISSS/Activity/Pages/ITSSG.aspx)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ISO  (http://www.iso.org/iso/iso_technical_committee?commid=54706)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ETSI  (http://www.etsi.org/website/technologies/intelligenttransportsystems.aspx )</a:t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>IEEE  (http://sites.ieee.org/itss/) 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323528" y="476672"/>
            <a:ext cx="385477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Organizacje standaryzacyjne</a:t>
            </a:r>
            <a:endParaRPr lang="pl-P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51520" y="350100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W Polsce normy dostępne są 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bezpłatnie  w Polskim Komitecie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Normalizacyjnym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010391" cy="29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Normalizacja</a:t>
                      </a:r>
                      <a:r>
                        <a:rPr lang="pl-PL" sz="1800" baseline="0" dirty="0" smtClean="0"/>
                        <a:t> i standardy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14" y="4932747"/>
            <a:ext cx="1362313" cy="13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74520"/>
            <a:ext cx="760948" cy="105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52" y="5217168"/>
            <a:ext cx="838200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325" y="5161797"/>
            <a:ext cx="700087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830" y="5065429"/>
            <a:ext cx="1226046" cy="119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45" y="1203498"/>
            <a:ext cx="1481509" cy="127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35" y="3284984"/>
            <a:ext cx="466725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91493"/>
            <a:ext cx="112395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7" y="1046212"/>
            <a:ext cx="9366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ole tekstowe 14"/>
          <p:cNvSpPr txBox="1"/>
          <p:nvPr/>
        </p:nvSpPr>
        <p:spPr>
          <a:xfrm>
            <a:off x="683568" y="2351256"/>
            <a:ext cx="22636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CEN WG 278/ISO TC 204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6" name="Strzałka w lewo i prawo 15"/>
          <p:cNvSpPr/>
          <p:nvPr/>
        </p:nvSpPr>
        <p:spPr>
          <a:xfrm rot="16200000">
            <a:off x="4690092" y="4519769"/>
            <a:ext cx="590771" cy="235184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lewo i prawo 16"/>
          <p:cNvSpPr/>
          <p:nvPr/>
        </p:nvSpPr>
        <p:spPr>
          <a:xfrm rot="19089105">
            <a:off x="5707003" y="3167391"/>
            <a:ext cx="590771" cy="235184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lewo i prawo 17"/>
          <p:cNvSpPr/>
          <p:nvPr/>
        </p:nvSpPr>
        <p:spPr>
          <a:xfrm>
            <a:off x="5727692" y="1721672"/>
            <a:ext cx="590771" cy="235184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lewo i prawo 18"/>
          <p:cNvSpPr/>
          <p:nvPr/>
        </p:nvSpPr>
        <p:spPr>
          <a:xfrm>
            <a:off x="2771800" y="1605019"/>
            <a:ext cx="590771" cy="235184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3883224" y="2475031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PKN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7394257" y="2627431"/>
            <a:ext cx="659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KT 17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3634758" y="3573214"/>
            <a:ext cx="105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ITS Polska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383610" y="4666743"/>
            <a:ext cx="2018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Członkowie ITS Polska</a:t>
            </a:r>
            <a:endParaRPr lang="pl-PL" sz="1400" dirty="0">
              <a:solidFill>
                <a:schemeClr val="bg1"/>
              </a:solidFill>
            </a:endParaRPr>
          </a:p>
        </p:txBody>
      </p:sp>
      <p:cxnSp>
        <p:nvCxnSpPr>
          <p:cNvPr id="24" name="Łącznik prosty ze strzałką 23"/>
          <p:cNvCxnSpPr/>
          <p:nvPr/>
        </p:nvCxnSpPr>
        <p:spPr>
          <a:xfrm>
            <a:off x="2251827" y="2852936"/>
            <a:ext cx="1110744" cy="720278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0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Praca w KT i CEN</a:t>
            </a:r>
            <a:endParaRPr lang="pl-PL" sz="2800" dirty="0">
              <a:solidFill>
                <a:schemeClr val="bg1"/>
              </a:solidFill>
            </a:endParaRPr>
          </a:p>
        </p:txBody>
      </p: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Propozycje </a:t>
                      </a:r>
                      <a:r>
                        <a:rPr lang="pl-PL" sz="1800" smtClean="0"/>
                        <a:t>prac</a:t>
                      </a:r>
                      <a:r>
                        <a:rPr lang="pl-PL" sz="1800" baseline="0" smtClean="0"/>
                        <a:t> naukowych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179512" y="1556792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 Koncepcja opracowania architektury ITS dla wybranych usług w transporcie lotniczym</a:t>
            </a:r>
          </a:p>
          <a:p>
            <a:pPr>
              <a:buFont typeface="Arial" pitchFamily="34" charset="0"/>
              <a:buChar char="•"/>
            </a:pPr>
            <a:endParaRPr lang="pl-PL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 Opis wybranych punktów wymiany informacji pomiędzy usługami w transporcie lotniczym a transportem drogowym.</a:t>
            </a:r>
          </a:p>
          <a:p>
            <a:pPr>
              <a:buFont typeface="Arial" pitchFamily="34" charset="0"/>
              <a:buChar char="•"/>
            </a:pPr>
            <a:endParaRPr lang="pl-PL" sz="2000" dirty="0" smtClean="0">
              <a:solidFill>
                <a:schemeClr val="bg1"/>
              </a:solidFill>
            </a:endParaRPr>
          </a:p>
          <a:p>
            <a:r>
              <a:rPr lang="pl-PL" sz="2000" dirty="0" smtClean="0">
                <a:solidFill>
                  <a:schemeClr val="bg1"/>
                </a:solidFill>
              </a:rPr>
              <a:t>…</a:t>
            </a:r>
          </a:p>
          <a:p>
            <a:pPr>
              <a:buFont typeface="Arial" pitchFamily="34" charset="0"/>
              <a:buChar char="•"/>
            </a:pPr>
            <a:endParaRPr lang="pl-PL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323528" y="476672"/>
            <a:ext cx="6984776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Calibri" pitchFamily="34" charset="0"/>
              </a:rPr>
              <a:t>Propozycje prac inżynierskich/magisterskich</a:t>
            </a:r>
            <a:endParaRPr lang="pl-PL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Kontakt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395536" y="1412776"/>
            <a:ext cx="72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pl-PL" sz="2800" dirty="0" smtClean="0">
                <a:solidFill>
                  <a:schemeClr val="bg1"/>
                </a:solidFill>
              </a:rPr>
              <a:t>Krzysztof Modelewski</a:t>
            </a:r>
          </a:p>
          <a:p>
            <a:pPr marL="514350" indent="-514350" algn="ctr"/>
            <a:r>
              <a:rPr lang="pl-PL" sz="2800" dirty="0" smtClean="0">
                <a:solidFill>
                  <a:schemeClr val="bg1"/>
                </a:solidFill>
              </a:rPr>
              <a:t>Stowarzyszenie „ITS Polska”</a:t>
            </a:r>
          </a:p>
          <a:p>
            <a:pPr marL="514350" indent="-514350" algn="ctr"/>
            <a:r>
              <a:rPr lang="pl-PL" sz="2800" dirty="0" err="1" smtClean="0">
                <a:solidFill>
                  <a:schemeClr val="bg1"/>
                </a:solidFill>
              </a:rPr>
              <a:t>www.itspolska.pl</a:t>
            </a:r>
            <a:endParaRPr lang="pl-PL" sz="2800" dirty="0" smtClean="0">
              <a:solidFill>
                <a:schemeClr val="bg1"/>
              </a:solidFill>
            </a:endParaRPr>
          </a:p>
          <a:p>
            <a:pPr marL="514350" indent="-514350" algn="ctr"/>
            <a:endParaRPr lang="pl-PL" sz="2800" dirty="0" smtClean="0">
              <a:solidFill>
                <a:schemeClr val="bg1"/>
              </a:solidFill>
            </a:endParaRPr>
          </a:p>
          <a:p>
            <a:pPr marL="514350" indent="-514350" algn="ctr"/>
            <a:r>
              <a:rPr lang="pl-PL" sz="2800" dirty="0" smtClean="0">
                <a:solidFill>
                  <a:schemeClr val="bg1"/>
                </a:solidFill>
              </a:rPr>
              <a:t>kmodelewski@itspolska.pl</a:t>
            </a:r>
          </a:p>
          <a:p>
            <a:pPr marL="514350" indent="-514350" algn="ctr"/>
            <a:endParaRPr lang="pl-PL" sz="2800" dirty="0" smtClean="0">
              <a:solidFill>
                <a:schemeClr val="bg1"/>
              </a:solidFill>
            </a:endParaRPr>
          </a:p>
          <a:p>
            <a:pPr marL="514350" indent="-514350" algn="ctr"/>
            <a:endParaRPr lang="pl-PL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9219" name="Podtytuł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200400"/>
          </a:xfrm>
        </p:spPr>
        <p:txBody>
          <a:bodyPr/>
          <a:lstStyle/>
          <a:p>
            <a:pPr algn="just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9220" name="Obraz 3" descr="image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544700" cy="177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1"/>
          <p:cNvSpPr txBox="1">
            <a:spLocks/>
          </p:cNvSpPr>
          <p:nvPr/>
        </p:nvSpPr>
        <p:spPr bwMode="auto">
          <a:xfrm>
            <a:off x="2339752" y="58674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www.przeglad-its.pl</a:t>
            </a:r>
          </a:p>
        </p:txBody>
      </p:sp>
      <p:pic>
        <p:nvPicPr>
          <p:cNvPr id="6" name="Symbol zastępczy zawartości 6" descr="lid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1840" y="2996952"/>
            <a:ext cx="2808312" cy="2014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lvl="0"/>
            <a:r>
              <a:rPr lang="pl-PL" dirty="0" smtClean="0"/>
              <a:t>    			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/>
              <a:t>             </a:t>
            </a:r>
            <a:r>
              <a:rPr lang="pl-PL" cap="all" dirty="0" smtClean="0"/>
              <a:t>www.przeglad-its.pl</a:t>
            </a:r>
            <a:r>
              <a:rPr lang="pl-PL" cap="all" dirty="0" smtClean="0"/>
              <a:t/>
            </a:r>
            <a:br>
              <a:rPr lang="pl-PL" cap="all" dirty="0" smtClean="0"/>
            </a:br>
            <a:endParaRPr lang="pl-PL" dirty="0" smtClean="0"/>
          </a:p>
        </p:txBody>
      </p:sp>
      <p:sp>
        <p:nvSpPr>
          <p:cNvPr id="10244" name="pole tekstowe 4"/>
          <p:cNvSpPr txBox="1">
            <a:spLocks noChangeArrowheads="1"/>
          </p:cNvSpPr>
          <p:nvPr/>
        </p:nvSpPr>
        <p:spPr bwMode="auto">
          <a:xfrm>
            <a:off x="430213" y="1752600"/>
            <a:ext cx="82296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l-PL" sz="1400" dirty="0" smtClean="0"/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prstClr val="black"/>
                </a:solidFill>
              </a:rPr>
              <a:t> 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buNone/>
            </a:pPr>
            <a:r>
              <a:rPr lang="pl-PL" sz="3200" dirty="0" smtClean="0">
                <a:solidFill>
                  <a:schemeClr val="accent4">
                    <a:lumMod val="75000"/>
                  </a:schemeClr>
                </a:solidFill>
              </a:rPr>
              <a:t>O działalności portalu</a:t>
            </a:r>
            <a:r>
              <a:rPr lang="pl-PL" sz="32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pl-PL" sz="3200" dirty="0" smtClean="0"/>
          </a:p>
          <a:p>
            <a:pPr algn="just">
              <a:spcBef>
                <a:spcPct val="0"/>
              </a:spcBef>
              <a:buNone/>
            </a:pPr>
            <a:r>
              <a:rPr lang="pl-PL" sz="3200" dirty="0" smtClean="0"/>
              <a:t>   </a:t>
            </a:r>
            <a:r>
              <a:rPr lang="pl-PL" sz="3200" dirty="0" smtClean="0">
                <a:solidFill>
                  <a:schemeClr val="accent4">
                    <a:lumMod val="50000"/>
                  </a:schemeClr>
                </a:solidFill>
              </a:rPr>
              <a:t>Podstawowym </a:t>
            </a:r>
            <a:r>
              <a:rPr lang="pl-PL" sz="3200" dirty="0" smtClean="0">
                <a:solidFill>
                  <a:schemeClr val="accent4">
                    <a:lumMod val="50000"/>
                  </a:schemeClr>
                </a:solidFill>
              </a:rPr>
              <a:t>celem naszej </a:t>
            </a:r>
            <a:r>
              <a:rPr lang="pl-PL" sz="3200" dirty="0" smtClean="0">
                <a:solidFill>
                  <a:schemeClr val="accent4">
                    <a:lumMod val="50000"/>
                  </a:schemeClr>
                </a:solidFill>
              </a:rPr>
              <a:t>działalności jest promowanie aktualnych </a:t>
            </a:r>
            <a:r>
              <a:rPr lang="pl-PL" sz="3200" dirty="0" smtClean="0">
                <a:solidFill>
                  <a:schemeClr val="accent4">
                    <a:lumMod val="50000"/>
                  </a:schemeClr>
                </a:solidFill>
              </a:rPr>
              <a:t>trendów i licznych rozwiązań technologicznych oraz podnoszenie kwalifikacji i wiedzy z zakresu tematyki ITS wśród sektora publicznego każdego szczebla.</a:t>
            </a:r>
            <a:endParaRPr lang="en-US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" name="Obraz 3" descr="image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619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przegla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9" y="4564796"/>
            <a:ext cx="2520280" cy="2104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l-PL" dirty="0" err="1" smtClean="0"/>
              <a:t>wwwww.itspolska.pl</a:t>
            </a:r>
            <a:r>
              <a:rPr lang="pl-PL" dirty="0" smtClean="0"/>
              <a:t>/wydarzenia</a:t>
            </a:r>
          </a:p>
        </p:txBody>
      </p:sp>
      <p:pic>
        <p:nvPicPr>
          <p:cNvPr id="10243" name="Symbol zastępczy zawartości 6" descr="lid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"/>
            <a:ext cx="1274763" cy="914400"/>
          </a:xfrm>
        </p:spPr>
      </p:pic>
      <p:sp>
        <p:nvSpPr>
          <p:cNvPr id="10244" name="pole tekstowe 4"/>
          <p:cNvSpPr txBox="1">
            <a:spLocks noChangeArrowheads="1"/>
          </p:cNvSpPr>
          <p:nvPr/>
        </p:nvSpPr>
        <p:spPr bwMode="auto">
          <a:xfrm>
            <a:off x="430213" y="1752600"/>
            <a:ext cx="82296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 smtClean="0">
                <a:solidFill>
                  <a:prstClr val="black"/>
                </a:solidFill>
              </a:rPr>
              <a:t>Wraz ze Stowarzyszenie Inteligentne Systemy Transportowe „ ITS Polska” organizujemy konkurs LIDER ITS.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000" dirty="0" smtClean="0">
                <a:solidFill>
                  <a:prstClr val="black"/>
                </a:solidFill>
              </a:rPr>
              <a:t>Nagradzamy w czterech kategoriach: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000" b="1" dirty="0" smtClean="0">
                <a:solidFill>
                  <a:prstClr val="black"/>
                </a:solidFill>
                <a:hlinkClick r:id="rId3"/>
              </a:rPr>
              <a:t>najlepszy produkt </a:t>
            </a:r>
            <a:r>
              <a:rPr lang="pl-PL" sz="2000" dirty="0" smtClean="0">
                <a:solidFill>
                  <a:prstClr val="black"/>
                </a:solidFill>
              </a:rPr>
              <a:t>(zaproszenie jest skierowane do firm z branży ITS),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000" b="1" dirty="0" smtClean="0">
                <a:solidFill>
                  <a:prstClr val="black"/>
                </a:solidFill>
                <a:hlinkClick r:id="rId3"/>
              </a:rPr>
              <a:t>najlepsze wdrożenie </a:t>
            </a:r>
            <a:r>
              <a:rPr lang="pl-PL" sz="2000" b="1" dirty="0" smtClean="0">
                <a:solidFill>
                  <a:prstClr val="black"/>
                </a:solidFill>
              </a:rPr>
              <a:t> </a:t>
            </a:r>
            <a:r>
              <a:rPr lang="pl-PL" sz="2000" dirty="0" smtClean="0">
                <a:solidFill>
                  <a:prstClr val="black"/>
                </a:solidFill>
              </a:rPr>
              <a:t>(zaproszenie jest skierowane do samorządów i instytucji wdrażający projekty związane z ITS),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000" b="1" dirty="0" smtClean="0">
                <a:solidFill>
                  <a:prstClr val="black"/>
                </a:solidFill>
                <a:hlinkClick r:id="rId3"/>
              </a:rPr>
              <a:t>najlepsza praca badawczo-rozwojowa </a:t>
            </a:r>
            <a:r>
              <a:rPr lang="pl-PL" sz="2000" b="1" dirty="0" smtClean="0">
                <a:solidFill>
                  <a:prstClr val="black"/>
                </a:solidFill>
              </a:rPr>
              <a:t>  </a:t>
            </a:r>
            <a:r>
              <a:rPr lang="pl-PL" sz="2000" dirty="0" smtClean="0">
                <a:solidFill>
                  <a:prstClr val="black"/>
                </a:solidFill>
              </a:rPr>
              <a:t>(zaproszenie jest skierowane do pracowników naukowych),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pl-PL" sz="2000" b="1" dirty="0" smtClean="0">
                <a:solidFill>
                  <a:prstClr val="black"/>
                </a:solidFill>
                <a:hlinkClick r:id="rId3"/>
              </a:rPr>
              <a:t>najlepsza praca dyplomowa </a:t>
            </a:r>
            <a:r>
              <a:rPr lang="pl-PL" sz="2000" b="1" dirty="0" smtClean="0">
                <a:solidFill>
                  <a:prstClr val="black"/>
                </a:solidFill>
              </a:rPr>
              <a:t> </a:t>
            </a:r>
            <a:r>
              <a:rPr lang="pl-PL" sz="2000" dirty="0" smtClean="0">
                <a:solidFill>
                  <a:prstClr val="black"/>
                </a:solidFill>
              </a:rPr>
              <a:t>(zaproszenie jest skierowane do absolwentów szkół wyższych</a:t>
            </a:r>
            <a:r>
              <a:rPr lang="pl-PL" sz="2000" dirty="0" smtClean="0">
                <a:solidFill>
                  <a:prstClr val="black"/>
                </a:solidFill>
              </a:rPr>
              <a:t>).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l-PL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prstClr val="black"/>
                </a:solidFill>
              </a:rPr>
              <a:t> 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8" name="Obraz 7" descr="lider_push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581128"/>
            <a:ext cx="2664296" cy="1993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l-PL" dirty="0" err="1" smtClean="0"/>
              <a:t>wwwww.itspolska.pl</a:t>
            </a:r>
            <a:r>
              <a:rPr lang="pl-PL" dirty="0" smtClean="0"/>
              <a:t>/wydarzenia</a:t>
            </a:r>
          </a:p>
        </p:txBody>
      </p:sp>
      <p:pic>
        <p:nvPicPr>
          <p:cNvPr id="10243" name="Symbol zastępczy zawartości 6" descr="lid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"/>
            <a:ext cx="1274763" cy="914400"/>
          </a:xfrm>
        </p:spPr>
      </p:pic>
      <p:sp>
        <p:nvSpPr>
          <p:cNvPr id="10244" name="pole tekstowe 4"/>
          <p:cNvSpPr txBox="1">
            <a:spLocks noChangeArrowheads="1"/>
          </p:cNvSpPr>
          <p:nvPr/>
        </p:nvSpPr>
        <p:spPr bwMode="auto">
          <a:xfrm>
            <a:off x="430213" y="1752600"/>
            <a:ext cx="822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prstClr val="black"/>
                </a:solidFill>
              </a:rPr>
              <a:t>Aby </a:t>
            </a:r>
            <a:r>
              <a:rPr lang="pl-PL" dirty="0" smtClean="0">
                <a:solidFill>
                  <a:prstClr val="black"/>
                </a:solidFill>
              </a:rPr>
              <a:t>wziąć udział w konkursie </a:t>
            </a:r>
            <a:r>
              <a:rPr lang="pl-PL" b="1" dirty="0" smtClean="0">
                <a:solidFill>
                  <a:prstClr val="black"/>
                </a:solidFill>
              </a:rPr>
              <a:t>LIDER ITS 2013 </a:t>
            </a:r>
            <a:r>
              <a:rPr lang="pl-PL" dirty="0" smtClean="0">
                <a:solidFill>
                  <a:prstClr val="black"/>
                </a:solidFill>
              </a:rPr>
              <a:t>należy wypełnić formularz zgłoszeniowy dla jednej z wyżej wymienionych kategorii. </a:t>
            </a:r>
          </a:p>
          <a:p>
            <a:pPr algn="just"/>
            <a:r>
              <a:rPr lang="pl-PL" dirty="0" smtClean="0"/>
              <a:t>Udział w konkursie jest bezpłatny.</a:t>
            </a:r>
            <a:endParaRPr lang="en-US" dirty="0" smtClean="0"/>
          </a:p>
          <a:p>
            <a:pPr algn="just"/>
            <a:r>
              <a:rPr lang="pl-PL" dirty="0" smtClean="0"/>
              <a:t>Zgodnie z regulaminem konkursu </a:t>
            </a:r>
            <a:r>
              <a:rPr lang="pl-PL" dirty="0" smtClean="0"/>
              <a:t>przyznawane </a:t>
            </a:r>
            <a:r>
              <a:rPr lang="pl-PL" dirty="0" smtClean="0"/>
              <a:t>są nagrody główne </a:t>
            </a:r>
            <a:r>
              <a:rPr lang="pl-PL" dirty="0" smtClean="0"/>
              <a:t>(</a:t>
            </a:r>
            <a:r>
              <a:rPr lang="pl-PL" dirty="0" smtClean="0"/>
              <a:t>tytuł, statuetka Lider ITS, </a:t>
            </a:r>
            <a:r>
              <a:rPr lang="pl-PL" dirty="0" smtClean="0"/>
              <a:t>dyplom </a:t>
            </a:r>
            <a:r>
              <a:rPr lang="pl-PL" dirty="0" smtClean="0"/>
              <a:t>i nagrody od sponsorów) oraz </a:t>
            </a:r>
            <a:r>
              <a:rPr lang="pl-PL" dirty="0" smtClean="0"/>
              <a:t>wyróżnienia </a:t>
            </a:r>
            <a:r>
              <a:rPr lang="pl-PL" dirty="0" smtClean="0"/>
              <a:t>w czterech wymienionych wyżej </a:t>
            </a:r>
            <a:r>
              <a:rPr lang="pl-PL" dirty="0" smtClean="0"/>
              <a:t>kategoriach. </a:t>
            </a:r>
          </a:p>
          <a:p>
            <a:pPr algn="just"/>
            <a:r>
              <a:rPr lang="pl-PL" dirty="0" smtClean="0"/>
              <a:t>Nagrody </a:t>
            </a:r>
            <a:r>
              <a:rPr lang="pl-PL" dirty="0" smtClean="0"/>
              <a:t>są wręczane na uroczystej gali pierwszego dnia </a:t>
            </a:r>
            <a:r>
              <a:rPr lang="pl-PL" dirty="0" smtClean="0"/>
              <a:t>międzynarodowego </a:t>
            </a:r>
            <a:r>
              <a:rPr lang="pl-PL" dirty="0" smtClean="0"/>
              <a:t>wydarzenia, jakim jest Polski Kongres ITS (</a:t>
            </a:r>
            <a:r>
              <a:rPr lang="pl-PL" u="sng" dirty="0" err="1" smtClean="0">
                <a:hlinkClick r:id="rId3"/>
              </a:rPr>
              <a:t>www.pkits.pl</a:t>
            </a:r>
            <a:r>
              <a:rPr lang="pl-PL" dirty="0" smtClean="0"/>
              <a:t>).</a:t>
            </a:r>
          </a:p>
          <a:p>
            <a:pPr algn="just"/>
            <a:endParaRPr lang="en-US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prstClr val="black"/>
                </a:solidFill>
              </a:rPr>
              <a:t> 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5" name="Obraz 4" descr="gal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4149080"/>
            <a:ext cx="3142658" cy="245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79512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Korzyści z systemów ITS</a:t>
            </a:r>
          </a:p>
        </p:txBody>
      </p:sp>
      <p:sp>
        <p:nvSpPr>
          <p:cNvPr id="6" name="Prostokąt 5"/>
          <p:cNvSpPr/>
          <p:nvPr/>
        </p:nvSpPr>
        <p:spPr>
          <a:xfrm>
            <a:off x="428596" y="1166842"/>
            <a:ext cx="72152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Zwiększenie przepustowości sieci ulic o 20 – 25%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Poprawę bezpieczeństwa ruchu drogowego (zmniejszenie liczby wypadków o 40 – 80%)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Zmniejszenie czasów podróży i zużycia energii ( o 45 – 70%)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Poprawa jakości środowiska naturalnego (redukcja emisji spalin o 30 – 50%)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Poprawa komfortu podróżowania i warunków ruchu kierowców, podróżujących transportem zbiorowym oraz pieszych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Redukcja kosztów zarządzania taborem drogowym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Redukcja kosztów związana z utrzymaniem i renowacją nawierzchni</a:t>
            </a:r>
          </a:p>
          <a:p>
            <a:pPr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bg1"/>
                </a:solidFill>
              </a:rPr>
              <a:t>Zwiększenie korzyści ekonomicznych w regionie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l-PL" dirty="0" err="1" smtClean="0"/>
              <a:t>wwwww.itspolska.pl</a:t>
            </a:r>
            <a:r>
              <a:rPr lang="pl-PL" dirty="0" smtClean="0"/>
              <a:t>/wydarzenia</a:t>
            </a:r>
          </a:p>
        </p:txBody>
      </p:sp>
      <p:pic>
        <p:nvPicPr>
          <p:cNvPr id="10243" name="Symbol zastępczy zawartości 6" descr="lid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"/>
            <a:ext cx="1274763" cy="914400"/>
          </a:xfrm>
        </p:spPr>
      </p:pic>
      <p:sp>
        <p:nvSpPr>
          <p:cNvPr id="10244" name="pole tekstowe 4"/>
          <p:cNvSpPr txBox="1">
            <a:spLocks noChangeArrowheads="1"/>
          </p:cNvSpPr>
          <p:nvPr/>
        </p:nvSpPr>
        <p:spPr bwMode="auto">
          <a:xfrm>
            <a:off x="430213" y="1752600"/>
            <a:ext cx="8229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prstClr val="black"/>
                </a:solidFill>
              </a:rPr>
              <a:t>Kontakt </a:t>
            </a:r>
            <a:r>
              <a:rPr lang="pl-PL" sz="2400" dirty="0" smtClean="0">
                <a:solidFill>
                  <a:prstClr val="black"/>
                </a:solidFill>
              </a:rPr>
              <a:t>z organizatorem: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prstClr val="black"/>
                </a:solidFill>
              </a:rPr>
              <a:t> 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prstClr val="black"/>
                </a:solidFill>
              </a:rPr>
              <a:t>Paulina </a:t>
            </a:r>
            <a:r>
              <a:rPr lang="pl-PL" sz="2400" dirty="0" err="1" smtClean="0">
                <a:solidFill>
                  <a:prstClr val="black"/>
                </a:solidFill>
              </a:rPr>
              <a:t>Modelewska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prstClr val="black"/>
                </a:solidFill>
              </a:rPr>
              <a:t>Stowarzyszenie Inteligentne Systemy Transportowe „ITS Polska”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prstClr val="black"/>
                </a:solidFill>
              </a:rPr>
              <a:t>„Przegląd ITS”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prstClr val="black"/>
                </a:solidFill>
              </a:rPr>
              <a:t>ul. Trębacka 4, lok.111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prstClr val="black"/>
                </a:solidFill>
              </a:rPr>
              <a:t>00-074 Warszawa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prstClr val="black"/>
                </a:solidFill>
              </a:rPr>
              <a:t>e-mail</a:t>
            </a:r>
            <a:r>
              <a:rPr lang="pl-PL" sz="2400" dirty="0" smtClean="0">
                <a:solidFill>
                  <a:prstClr val="black"/>
                </a:solidFill>
              </a:rPr>
              <a:t>: 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u="sng" dirty="0" smtClean="0">
                <a:solidFill>
                  <a:prstClr val="black"/>
                </a:solidFill>
                <a:hlinkClick r:id="rId3"/>
              </a:rPr>
              <a:t>pmodelewska@przeglad-its.pl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prstClr val="black"/>
                </a:solidFill>
              </a:rPr>
              <a:t>tel.: 22 630-99-07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prstClr val="black"/>
                </a:solidFill>
              </a:rPr>
              <a:t> 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400" dirty="0" smtClean="0">
                <a:solidFill>
                  <a:srgbClr val="C00000"/>
                </a:solidFill>
              </a:rPr>
              <a:t>Serdecznie zapraszamy!</a:t>
            </a:r>
            <a:endParaRPr lang="en-US" sz="2400" dirty="0" smtClean="0">
              <a:solidFill>
                <a:srgbClr val="C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 smtClean="0">
                <a:solidFill>
                  <a:prstClr val="black"/>
                </a:solidFill>
              </a:rPr>
              <a:t> 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0245" name="Obraz 7" descr="statuetkalider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505200"/>
            <a:ext cx="13493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T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5"/>
            <a:ext cx="8074243" cy="2643115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Podstawy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500042"/>
            <a:ext cx="52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Definicja ITS wg </a:t>
            </a:r>
            <a:r>
              <a:rPr lang="pl-PL" sz="2800" dirty="0" err="1" smtClean="0">
                <a:solidFill>
                  <a:schemeClr val="bg1"/>
                </a:solidFill>
              </a:rPr>
              <a:t>KE,ISO,CEN</a:t>
            </a:r>
            <a:endParaRPr lang="pl-PL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Podstawy ITS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0" y="500042"/>
            <a:ext cx="328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Definicja ITS wg ETSI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42672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755576" y="134076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 smtClean="0">
                <a:solidFill>
                  <a:schemeClr val="bg1"/>
                </a:solidFill>
              </a:rPr>
              <a:t>„Zastosowanie systemów ITS nie jest zarezerwowane tylko dla transportu drogowego –wykorzystanie informacji i technologii komunikacyjnych (ICT) odbywa się także w innych gałęziach transportu takich jak transport kolejowy, lotniczy i wodny</a:t>
            </a:r>
            <a:r>
              <a:rPr lang="en-US" i="1" dirty="0" smtClean="0">
                <a:solidFill>
                  <a:schemeClr val="bg1"/>
                </a:solidFill>
              </a:rPr>
              <a:t>.</a:t>
            </a:r>
            <a:r>
              <a:rPr lang="pl-PL" i="1" dirty="0" smtClean="0">
                <a:solidFill>
                  <a:schemeClr val="bg1"/>
                </a:solidFill>
              </a:rPr>
              <a:t>”</a:t>
            </a:r>
            <a:endParaRPr lang="pl-PL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haosRe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9"/>
            <a:ext cx="9144000" cy="5184575"/>
          </a:xfrm>
          <a:prstGeom prst="rect">
            <a:avLst/>
          </a:prstGeom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57188" y="285750"/>
            <a:ext cx="8229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Calibri" pitchFamily="34" charset="0"/>
              </a:rPr>
              <a:t>Chaos Report 2009</a:t>
            </a:r>
            <a:endParaRPr lang="pl-PL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Inżynieria</a:t>
                      </a:r>
                      <a:r>
                        <a:rPr lang="pl-PL" sz="1800" baseline="0" dirty="0" smtClean="0"/>
                        <a:t> Systemów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2F740-149D-40C0-A2B2-7FCA0BA4E74B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sp>
        <p:nvSpPr>
          <p:cNvPr id="3" name="Title 1"/>
          <p:cNvSpPr>
            <a:spLocks/>
          </p:cNvSpPr>
          <p:nvPr/>
        </p:nvSpPr>
        <p:spPr bwMode="auto">
          <a:xfrm>
            <a:off x="642940" y="285750"/>
            <a:ext cx="8229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Calibri" pitchFamily="34" charset="0"/>
              </a:rPr>
              <a:t>Inżynieria systemów – Model V</a:t>
            </a:r>
            <a:endParaRPr lang="pl-PL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11560" y="1628801"/>
            <a:ext cx="1800200" cy="7920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Wymagania dla systemu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6300192" y="1628801"/>
            <a:ext cx="2160240" cy="7920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Weryfikacja systemu i wdrożenia</a:t>
            </a:r>
            <a:endParaRPr lang="pl-PL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2627784" y="1988841"/>
            <a:ext cx="3384376" cy="1588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1043608" y="2636913"/>
            <a:ext cx="1800200" cy="7920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Projekt wysokiego poziomu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5940152" y="2636913"/>
            <a:ext cx="2160240" cy="7920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Weryfikacja podsystemów</a:t>
            </a:r>
            <a:endParaRPr lang="pl-PL" dirty="0"/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3275856" y="3068961"/>
            <a:ext cx="2232248" cy="1588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1331640" y="3645024"/>
            <a:ext cx="1584176" cy="7920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Projekt szczegółowy</a:t>
            </a:r>
            <a:endParaRPr lang="pl-PL" dirty="0"/>
          </a:p>
        </p:txBody>
      </p:sp>
      <p:sp>
        <p:nvSpPr>
          <p:cNvPr id="20" name="Prostokąt 19"/>
          <p:cNvSpPr/>
          <p:nvPr/>
        </p:nvSpPr>
        <p:spPr>
          <a:xfrm>
            <a:off x="5796136" y="3645024"/>
            <a:ext cx="2160240" cy="7920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Testowanie urządzeń</a:t>
            </a:r>
            <a:endParaRPr lang="pl-PL" dirty="0"/>
          </a:p>
        </p:txBody>
      </p:sp>
      <p:cxnSp>
        <p:nvCxnSpPr>
          <p:cNvPr id="21" name="Łącznik prosty ze strzałką 20"/>
          <p:cNvCxnSpPr/>
          <p:nvPr/>
        </p:nvCxnSpPr>
        <p:spPr>
          <a:xfrm>
            <a:off x="3131840" y="4077072"/>
            <a:ext cx="2448272" cy="1588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2267744" y="4653137"/>
            <a:ext cx="3960440" cy="79208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Instalacja oprogramowania i sprzętu</a:t>
            </a:r>
            <a:endParaRPr lang="pl-PL" dirty="0"/>
          </a:p>
        </p:txBody>
      </p:sp>
      <p:cxnSp>
        <p:nvCxnSpPr>
          <p:cNvPr id="28" name="Łącznik prosty ze strzałką 27"/>
          <p:cNvCxnSpPr/>
          <p:nvPr/>
        </p:nvCxnSpPr>
        <p:spPr>
          <a:xfrm rot="16200000" flipH="1">
            <a:off x="-648580" y="3465004"/>
            <a:ext cx="3096344" cy="10081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/>
          <p:nvPr/>
        </p:nvCxnSpPr>
        <p:spPr>
          <a:xfrm rot="5400000" flipH="1" flipV="1">
            <a:off x="6696237" y="3681028"/>
            <a:ext cx="2952328" cy="12961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 rot="4354903">
            <a:off x="-94464" y="4079045"/>
            <a:ext cx="153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Projektowanie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 rot="17664199">
            <a:off x="7840893" y="4331017"/>
            <a:ext cx="1280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Weryfikacja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915816" y="14847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Plan weryfikacji systemu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2915816" y="256490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Plan weryfikacji podsystemu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2915816" y="364502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Plan testowania urządzeń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40" name="Łącznik prosty ze strzałką 39"/>
          <p:cNvCxnSpPr/>
          <p:nvPr/>
        </p:nvCxnSpPr>
        <p:spPr>
          <a:xfrm>
            <a:off x="1979712" y="6309321"/>
            <a:ext cx="496855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6228186" y="5877272"/>
            <a:ext cx="595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Czas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4" name="Elipsa 43"/>
          <p:cNvSpPr/>
          <p:nvPr/>
        </p:nvSpPr>
        <p:spPr>
          <a:xfrm>
            <a:off x="323528" y="1412777"/>
            <a:ext cx="2592288" cy="121444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ole tekstowe 44"/>
          <p:cNvSpPr txBox="1"/>
          <p:nvPr/>
        </p:nvSpPr>
        <p:spPr>
          <a:xfrm>
            <a:off x="1907704" y="6453337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/>
                </a:solidFill>
              </a:rPr>
              <a:t>źródło: „Systems Engineering for </a:t>
            </a:r>
            <a:r>
              <a:rPr lang="pl-PL" sz="1400" i="1" dirty="0" err="1" smtClean="0">
                <a:solidFill>
                  <a:schemeClr val="bg1"/>
                </a:solidFill>
              </a:rPr>
              <a:t>Intelligent</a:t>
            </a:r>
            <a:r>
              <a:rPr lang="pl-PL" sz="1400" i="1" dirty="0" smtClean="0">
                <a:solidFill>
                  <a:schemeClr val="bg1"/>
                </a:solidFill>
              </a:rPr>
              <a:t> </a:t>
            </a:r>
            <a:r>
              <a:rPr lang="pl-PL" sz="1400" i="1" dirty="0" err="1" smtClean="0">
                <a:solidFill>
                  <a:schemeClr val="bg1"/>
                </a:solidFill>
              </a:rPr>
              <a:t>Transportation</a:t>
            </a:r>
            <a:r>
              <a:rPr lang="pl-PL" sz="1400" i="1" dirty="0" smtClean="0">
                <a:solidFill>
                  <a:schemeClr val="bg1"/>
                </a:solidFill>
              </a:rPr>
              <a:t> Systems”, FHWA</a:t>
            </a:r>
            <a:endParaRPr lang="pl-PL" sz="1400" i="1" dirty="0">
              <a:solidFill>
                <a:schemeClr val="bg1"/>
              </a:solidFill>
            </a:endParaRPr>
          </a:p>
        </p:txBody>
      </p:sp>
      <p:graphicFrame>
        <p:nvGraphicFramePr>
          <p:cNvPr id="26" name="Tabela 25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Inżynieria</a:t>
                      </a:r>
                      <a:r>
                        <a:rPr lang="pl-PL" sz="1800" baseline="0" dirty="0" smtClean="0"/>
                        <a:t> Systemów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  <p:bldP spid="20" grpId="0" animBg="1"/>
      <p:bldP spid="23" grpId="0" animBg="1"/>
      <p:bldP spid="31" grpId="0"/>
      <p:bldP spid="32" grpId="0"/>
      <p:bldP spid="33" grpId="0"/>
      <p:bldP spid="34" grpId="0"/>
      <p:bldP spid="37" grpId="0"/>
      <p:bldP spid="43" grpId="0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Footer Placeholder 21"/>
          <p:cNvSpPr txBox="1">
            <a:spLocks noGrp="1"/>
          </p:cNvSpPr>
          <p:nvPr/>
        </p:nvSpPr>
        <p:spPr bwMode="auto">
          <a:xfrm>
            <a:off x="3409952" y="6356351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 sz="1200" dirty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85753" y="96309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74" name="Title 1"/>
          <p:cNvSpPr>
            <a:spLocks/>
          </p:cNvSpPr>
          <p:nvPr/>
        </p:nvSpPr>
        <p:spPr bwMode="auto">
          <a:xfrm>
            <a:off x="642940" y="285750"/>
            <a:ext cx="8229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Calibri" pitchFamily="34" charset="0"/>
              </a:rPr>
              <a:t>Koszty naprawy błędów</a:t>
            </a:r>
            <a:endParaRPr lang="pl-PL" sz="3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657952" y="6491288"/>
            <a:ext cx="2133600" cy="366713"/>
          </a:xfrm>
        </p:spPr>
        <p:txBody>
          <a:bodyPr/>
          <a:lstStyle/>
          <a:p>
            <a:pPr>
              <a:defRPr/>
            </a:pPr>
            <a:fld id="{6072F740-149D-40C0-A2B2-7FCA0BA4E74B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cxnSp>
        <p:nvCxnSpPr>
          <p:cNvPr id="15" name="Łącznik prosty ze strzałką 14"/>
          <p:cNvCxnSpPr/>
          <p:nvPr/>
        </p:nvCxnSpPr>
        <p:spPr>
          <a:xfrm rot="5400000" flipH="1" flipV="1">
            <a:off x="71407" y="3357562"/>
            <a:ext cx="3929090" cy="7143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2000232" y="5357826"/>
            <a:ext cx="6000792" cy="15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2214546" y="5286388"/>
            <a:ext cx="357191" cy="7143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3000365" y="5214951"/>
            <a:ext cx="357191" cy="1428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3786182" y="5143512"/>
            <a:ext cx="357191" cy="2143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4572001" y="5072074"/>
            <a:ext cx="357191" cy="2857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5357818" y="4714884"/>
            <a:ext cx="357191" cy="6429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6286513" y="3071811"/>
            <a:ext cx="357191" cy="22860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6072199" y="5429264"/>
            <a:ext cx="8467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>
                <a:solidFill>
                  <a:schemeClr val="bg1"/>
                </a:solidFill>
              </a:rPr>
              <a:t>Utrzymanie</a:t>
            </a:r>
            <a:endParaRPr lang="pl-PL" sz="1100" dirty="0">
              <a:solidFill>
                <a:schemeClr val="bg1"/>
              </a:solidFill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929190" y="5429264"/>
            <a:ext cx="1214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solidFill>
                  <a:schemeClr val="bg1"/>
                </a:solidFill>
              </a:rPr>
              <a:t>Testy akceptacyjne</a:t>
            </a:r>
            <a:endParaRPr lang="pl-PL" sz="1100" dirty="0">
              <a:solidFill>
                <a:schemeClr val="bg1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4286249" y="5357827"/>
            <a:ext cx="928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solidFill>
                  <a:schemeClr val="bg1"/>
                </a:solidFill>
              </a:rPr>
              <a:t>Testy modułów</a:t>
            </a:r>
            <a:endParaRPr lang="pl-PL" sz="1100" dirty="0">
              <a:solidFill>
                <a:schemeClr val="bg1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3357554" y="5429265"/>
            <a:ext cx="1214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solidFill>
                  <a:schemeClr val="bg1"/>
                </a:solidFill>
              </a:rPr>
              <a:t>Implementacja</a:t>
            </a:r>
            <a:endParaRPr lang="pl-PL" sz="1100" dirty="0">
              <a:solidFill>
                <a:schemeClr val="bg1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2500297" y="5429265"/>
            <a:ext cx="1071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solidFill>
                  <a:schemeClr val="bg1"/>
                </a:solidFill>
              </a:rPr>
              <a:t>Projektowanie</a:t>
            </a:r>
            <a:endParaRPr lang="pl-PL" sz="1100" dirty="0">
              <a:solidFill>
                <a:schemeClr val="bg1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1500166" y="5429265"/>
            <a:ext cx="1214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>
                <a:solidFill>
                  <a:schemeClr val="bg1"/>
                </a:solidFill>
              </a:rPr>
              <a:t>Pozyskiwanie wymagań</a:t>
            </a:r>
            <a:endParaRPr lang="pl-PL" sz="1100" dirty="0">
              <a:solidFill>
                <a:schemeClr val="bg1"/>
              </a:solidFill>
            </a:endParaRPr>
          </a:p>
        </p:txBody>
      </p:sp>
      <p:sp>
        <p:nvSpPr>
          <p:cNvPr id="30" name="pole tekstowe 29"/>
          <p:cNvSpPr txBox="1"/>
          <p:nvPr/>
        </p:nvSpPr>
        <p:spPr>
          <a:xfrm>
            <a:off x="3786182" y="5929330"/>
            <a:ext cx="207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solidFill>
                  <a:schemeClr val="bg1"/>
                </a:solidFill>
              </a:rPr>
              <a:t>Etapy projektu</a:t>
            </a:r>
            <a:endParaRPr lang="pl-PL" i="1" dirty="0">
              <a:solidFill>
                <a:schemeClr val="bg1"/>
              </a:solidFill>
            </a:endParaRPr>
          </a:p>
        </p:txBody>
      </p:sp>
      <p:sp>
        <p:nvSpPr>
          <p:cNvPr id="31" name="pole tekstowe 30"/>
          <p:cNvSpPr txBox="1"/>
          <p:nvPr/>
        </p:nvSpPr>
        <p:spPr>
          <a:xfrm rot="16200000">
            <a:off x="6041" y="3351492"/>
            <a:ext cx="321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i="1" dirty="0" smtClean="0">
                <a:solidFill>
                  <a:schemeClr val="bg1"/>
                </a:solidFill>
              </a:rPr>
              <a:t>Względny koszt naprawy</a:t>
            </a:r>
            <a:endParaRPr lang="pl-PL" i="1" dirty="0">
              <a:solidFill>
                <a:schemeClr val="bg1"/>
              </a:solidFill>
            </a:endParaRPr>
          </a:p>
        </p:txBody>
      </p:sp>
      <p:sp>
        <p:nvSpPr>
          <p:cNvPr id="32" name="Elipsa 31"/>
          <p:cNvSpPr/>
          <p:nvPr/>
        </p:nvSpPr>
        <p:spPr>
          <a:xfrm>
            <a:off x="1428729" y="4714884"/>
            <a:ext cx="1500199" cy="1214446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2928927" y="2143117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92D050"/>
                </a:solidFill>
              </a:rPr>
              <a:t>Aspiracje </a:t>
            </a:r>
            <a:r>
              <a:rPr lang="pl-PL" dirty="0" err="1" smtClean="0">
                <a:solidFill>
                  <a:srgbClr val="92D050"/>
                </a:solidFill>
              </a:rPr>
              <a:t>Interesariuszy</a:t>
            </a:r>
            <a:r>
              <a:rPr lang="pl-PL" dirty="0" smtClean="0">
                <a:solidFill>
                  <a:srgbClr val="92D050"/>
                </a:solidFill>
              </a:rPr>
              <a:t>, Specyfikacja Systemu</a:t>
            </a:r>
            <a:endParaRPr lang="pl-PL" dirty="0">
              <a:solidFill>
                <a:srgbClr val="92D050"/>
              </a:solidFill>
            </a:endParaRPr>
          </a:p>
        </p:txBody>
      </p:sp>
      <p:cxnSp>
        <p:nvCxnSpPr>
          <p:cNvPr id="37" name="Łącznik prosty ze strzałką 36"/>
          <p:cNvCxnSpPr/>
          <p:nvPr/>
        </p:nvCxnSpPr>
        <p:spPr>
          <a:xfrm rot="5400000">
            <a:off x="2500298" y="3286124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aphicFrame>
        <p:nvGraphicFramePr>
          <p:cNvPr id="36" name="Tabela 35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Inżynieria</a:t>
                      </a:r>
                      <a:r>
                        <a:rPr lang="pl-PL" sz="1800" baseline="0" dirty="0" smtClean="0"/>
                        <a:t> Systemów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ela 34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0" y="649224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4"/>
                <a:gridCol w="4968552"/>
                <a:gridCol w="1547664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Krzysztof Modelewski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Architektura</a:t>
                      </a:r>
                      <a:r>
                        <a:rPr lang="pl-PL" sz="1800" baseline="0" dirty="0" smtClean="0"/>
                        <a:t> dla SKNTL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05.12.2012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9144000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63164"/>
                <a:gridCol w="5980836"/>
              </a:tblGrid>
              <a:tr h="177120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Sesja I</a:t>
                      </a:r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79512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Architektura FRAME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642918"/>
            <a:ext cx="149005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Prostokąt 8"/>
          <p:cNvSpPr/>
          <p:nvPr/>
        </p:nvSpPr>
        <p:spPr>
          <a:xfrm>
            <a:off x="571472" y="2214554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pl-PL" sz="2000" dirty="0" smtClean="0">
                <a:solidFill>
                  <a:schemeClr val="bg1"/>
                </a:solidFill>
              </a:rPr>
              <a:t>Stabilna podstawa dla usług ITS świadczonych na terenie krajów Unii Europejskiej.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sz="2000" dirty="0" smtClean="0">
                <a:solidFill>
                  <a:schemeClr val="bg1"/>
                </a:solidFill>
              </a:rPr>
              <a:t>Opracowana w ramach Programów Ramowych  będąc wynikiem prac rozpoczętych już w 1989 r. (projekt DRIVE II) 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sz="2000" dirty="0" smtClean="0">
                <a:solidFill>
                  <a:schemeClr val="bg1"/>
                </a:solidFill>
              </a:rPr>
              <a:t>Obecnie występuje w wersji nr 4.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pl-PL" sz="2000" dirty="0" smtClean="0">
                <a:solidFill>
                  <a:schemeClr val="bg1"/>
                </a:solidFill>
              </a:rPr>
              <a:t>Stanowi opis systemów ITS oraz metodologię wspomagającą opracowanie precyzyjnych wymagań.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285984" y="4929198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Obecna nazwa - </a:t>
            </a:r>
            <a:r>
              <a:rPr lang="pl-PL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FRAME</a:t>
            </a:r>
            <a:endParaRPr lang="pl-PL" sz="28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6.2|3.3|8.6|5.5|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6|1.3|0.6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Średni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840</Words>
  <Application>Microsoft Office PowerPoint</Application>
  <PresentationFormat>Pokaz na ekranie (4:3)</PresentationFormat>
  <Paragraphs>275</Paragraphs>
  <Slides>30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30</vt:i4>
      </vt:variant>
    </vt:vector>
  </HeadingPairs>
  <TitlesOfParts>
    <vt:vector size="32" baseType="lpstr">
      <vt:lpstr>Motyw pakietu Office</vt:lpstr>
      <vt:lpstr>Średni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                      www.przeglad-its.pl </vt:lpstr>
      <vt:lpstr>wwwww.itspolska.pl/wydarzenia</vt:lpstr>
      <vt:lpstr>wwwww.itspolska.pl/wydarzenia</vt:lpstr>
      <vt:lpstr>wwwww.itspolska.pl/wydarzenia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Modelewski</dc:creator>
  <cp:lastModifiedBy> </cp:lastModifiedBy>
  <cp:revision>132</cp:revision>
  <dcterms:created xsi:type="dcterms:W3CDTF">2012-11-19T20:55:19Z</dcterms:created>
  <dcterms:modified xsi:type="dcterms:W3CDTF">2012-12-10T13:19:21Z</dcterms:modified>
</cp:coreProperties>
</file>